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1" r:id="rId4"/>
    <p:sldId id="262" r:id="rId5"/>
    <p:sldId id="265" r:id="rId6"/>
    <p:sldId id="257" r:id="rId7"/>
    <p:sldId id="258" r:id="rId8"/>
    <p:sldId id="259" r:id="rId9"/>
    <p:sldId id="260" r:id="rId10"/>
    <p:sldId id="264" r:id="rId11"/>
    <p:sldId id="267" r:id="rId1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FD2"/>
    <a:srgbClr val="3166CF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emitma\Desktop\LL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173569226771411E-2"/>
          <c:y val="1.8167380309291683E-2"/>
          <c:w val="0.9238786270124576"/>
          <c:h val="0.758474576271186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Data!$A$12:$A$43</c:f>
              <c:strCache>
                <c:ptCount val="32"/>
                <c:pt idx="0">
                  <c:v>Rumānija</c:v>
                </c:pt>
                <c:pt idx="1">
                  <c:v>Bugārija</c:v>
                </c:pt>
                <c:pt idx="2">
                  <c:v>Slovākija</c:v>
                </c:pt>
                <c:pt idx="3">
                  <c:v>Horvātija</c:v>
                </c:pt>
                <c:pt idx="4">
                  <c:v>Polija</c:v>
                </c:pt>
                <c:pt idx="5">
                  <c:v>Grieķija</c:v>
                </c:pt>
                <c:pt idx="6">
                  <c:v>Lietuva</c:v>
                </c:pt>
                <c:pt idx="7">
                  <c:v>Ungārija</c:v>
                </c:pt>
                <c:pt idx="8">
                  <c:v>Īrija</c:v>
                </c:pt>
                <c:pt idx="9">
                  <c:v>Kipra</c:v>
                </c:pt>
                <c:pt idx="10">
                  <c:v>Beļģija</c:v>
                </c:pt>
                <c:pt idx="11">
                  <c:v>Latvija</c:v>
                </c:pt>
                <c:pt idx="12">
                  <c:v>Malta</c:v>
                </c:pt>
                <c:pt idx="13">
                  <c:v>Itālija</c:v>
                </c:pt>
                <c:pt idx="14">
                  <c:v>Vācija</c:v>
                </c:pt>
                <c:pt idx="15">
                  <c:v>Čehija</c:v>
                </c:pt>
                <c:pt idx="16">
                  <c:v>Spānija</c:v>
                </c:pt>
                <c:pt idx="17">
                  <c:v>Portugāle</c:v>
                </c:pt>
                <c:pt idx="18">
                  <c:v>ES-28</c:v>
                </c:pt>
                <c:pt idx="19">
                  <c:v>Slovēnija</c:v>
                </c:pt>
                <c:pt idx="20">
                  <c:v>Lielbritānija</c:v>
                </c:pt>
                <c:pt idx="21">
                  <c:v>Austrija</c:v>
                </c:pt>
                <c:pt idx="22">
                  <c:v>Igaunija</c:v>
                </c:pt>
                <c:pt idx="23">
                  <c:v>Luksemburga</c:v>
                </c:pt>
                <c:pt idx="24">
                  <c:v>Francija</c:v>
                </c:pt>
                <c:pt idx="25">
                  <c:v>Nīderlande</c:v>
                </c:pt>
                <c:pt idx="26">
                  <c:v>Norvēģija</c:v>
                </c:pt>
                <c:pt idx="27">
                  <c:v>Islande</c:v>
                </c:pt>
                <c:pt idx="28">
                  <c:v>Somija</c:v>
                </c:pt>
                <c:pt idx="29">
                  <c:v>Dānija</c:v>
                </c:pt>
                <c:pt idx="30">
                  <c:v>Zviedrija</c:v>
                </c:pt>
                <c:pt idx="31">
                  <c:v>Šveice</c:v>
                </c:pt>
              </c:strCache>
            </c:strRef>
          </c:cat>
          <c:val>
            <c:numRef>
              <c:f>Data!$B$12:$B$43</c:f>
              <c:numCache>
                <c:formatCode>#,##0.0</c:formatCode>
                <c:ptCount val="32"/>
                <c:pt idx="0">
                  <c:v>1.2</c:v>
                </c:pt>
                <c:pt idx="1">
                  <c:v>2.2000000000000002</c:v>
                </c:pt>
                <c:pt idx="2">
                  <c:v>2.9</c:v>
                </c:pt>
                <c:pt idx="3">
                  <c:v>3</c:v>
                </c:pt>
                <c:pt idx="4">
                  <c:v>3.7</c:v>
                </c:pt>
                <c:pt idx="5">
                  <c:v>4</c:v>
                </c:pt>
                <c:pt idx="6">
                  <c:v>6</c:v>
                </c:pt>
                <c:pt idx="7">
                  <c:v>6.3</c:v>
                </c:pt>
                <c:pt idx="8">
                  <c:v>6.4</c:v>
                </c:pt>
                <c:pt idx="9">
                  <c:v>6.9</c:v>
                </c:pt>
                <c:pt idx="10">
                  <c:v>7</c:v>
                </c:pt>
                <c:pt idx="11">
                  <c:v>7.3</c:v>
                </c:pt>
                <c:pt idx="12">
                  <c:v>7.5</c:v>
                </c:pt>
                <c:pt idx="13">
                  <c:v>8.3000000000000007</c:v>
                </c:pt>
                <c:pt idx="14">
                  <c:v>8.5</c:v>
                </c:pt>
                <c:pt idx="15">
                  <c:v>8.8000000000000007</c:v>
                </c:pt>
                <c:pt idx="16">
                  <c:v>9.4</c:v>
                </c:pt>
                <c:pt idx="17">
                  <c:v>9.6</c:v>
                </c:pt>
                <c:pt idx="18">
                  <c:v>10.8</c:v>
                </c:pt>
                <c:pt idx="19">
                  <c:v>11.6</c:v>
                </c:pt>
                <c:pt idx="20">
                  <c:v>14.4</c:v>
                </c:pt>
                <c:pt idx="21">
                  <c:v>14.9</c:v>
                </c:pt>
                <c:pt idx="22">
                  <c:v>15.7</c:v>
                </c:pt>
                <c:pt idx="23">
                  <c:v>16.8</c:v>
                </c:pt>
                <c:pt idx="24">
                  <c:v>18.8</c:v>
                </c:pt>
                <c:pt idx="25">
                  <c:v>18.8</c:v>
                </c:pt>
                <c:pt idx="26">
                  <c:v>19.600000000000001</c:v>
                </c:pt>
                <c:pt idx="27">
                  <c:v>24.7</c:v>
                </c:pt>
                <c:pt idx="28">
                  <c:v>26.4</c:v>
                </c:pt>
                <c:pt idx="29">
                  <c:v>27.7</c:v>
                </c:pt>
                <c:pt idx="30">
                  <c:v>29.6</c:v>
                </c:pt>
                <c:pt idx="31">
                  <c:v>31.4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471360"/>
        <c:axId val="99472896"/>
      </c:barChart>
      <c:catAx>
        <c:axId val="99471360"/>
        <c:scaling>
          <c:orientation val="minMax"/>
        </c:scaling>
        <c:delete val="0"/>
        <c:axPos val="b"/>
        <c:majorTickMark val="out"/>
        <c:minorTickMark val="none"/>
        <c:tickLblPos val="nextTo"/>
        <c:crossAx val="99472896"/>
        <c:crosses val="autoZero"/>
        <c:auto val="1"/>
        <c:lblAlgn val="ctr"/>
        <c:lblOffset val="100"/>
        <c:noMultiLvlLbl val="0"/>
      </c:catAx>
      <c:valAx>
        <c:axId val="994728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9947136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9FA5B201-718D-4059-B795-F8A29E8AE2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9985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4C5B07BE-A34E-4435-8143-40FD599A79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8763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054F352-6D26-4AC5-BDBF-A6941FE46ED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ECC79-61E6-4905-B42B-D6DC1E3677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496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CB729-0006-43C2-830E-C8DCD68255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160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F9D83-002C-4990-9FBE-90541D19F8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883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ACCA5-A311-43B0-90AA-6A771314B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074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7DA40-D073-4BB0-8F01-1FCE84182A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118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17C50-9D8D-4896-B991-1AFF36A7B8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662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4C1E1-8C69-4EF1-8149-593D60BC02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042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01DC2-5153-4780-A090-DA7ACEE25B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204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B3156-BB89-454D-BF67-288883CA4B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371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AA88E-ED95-4519-B3B0-94C4B1BC04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52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EAFCADC-69FA-494F-9648-91B8126DE4E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552" y="2565400"/>
            <a:ext cx="8496498" cy="790575"/>
          </a:xfrm>
        </p:spPr>
        <p:txBody>
          <a:bodyPr/>
          <a:lstStyle/>
          <a:p>
            <a:r>
              <a:rPr lang="lv-LV" sz="2800" dirty="0"/>
              <a:t>Mūžizglītība - </a:t>
            </a: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dirty="0" smtClean="0"/>
              <a:t>tilts </a:t>
            </a:r>
            <a:r>
              <a:rPr lang="lv-LV" sz="2800" dirty="0"/>
              <a:t>no formālās izglītības uz </a:t>
            </a: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dirty="0" smtClean="0"/>
              <a:t>indivīda</a:t>
            </a:r>
            <a:r>
              <a:rPr lang="lv-LV" sz="2800" dirty="0"/>
              <a:t>, tautsaimniecības un </a:t>
            </a: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dirty="0" smtClean="0"/>
              <a:t>valsts </a:t>
            </a:r>
            <a:r>
              <a:rPr lang="lv-LV" sz="2800" dirty="0"/>
              <a:t>mērķu īstenošanu</a:t>
            </a:r>
            <a:endParaRPr lang="en-GB" altLang="en-US" sz="28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293096"/>
            <a:ext cx="8532812" cy="1728787"/>
          </a:xfrm>
        </p:spPr>
        <p:txBody>
          <a:bodyPr/>
          <a:lstStyle/>
          <a:p>
            <a:r>
              <a:rPr lang="lv-LV" altLang="en-US" sz="2000" dirty="0" smtClean="0"/>
              <a:t>Mārtiņš Zemītis</a:t>
            </a:r>
          </a:p>
          <a:p>
            <a:r>
              <a:rPr lang="lv-LV" altLang="en-US" sz="2000" dirty="0" smtClean="0"/>
              <a:t>Eiropas Komisijas ekonomikas padomnieks</a:t>
            </a:r>
          </a:p>
          <a:p>
            <a:endParaRPr lang="lv-LV" altLang="en-US" sz="2000" dirty="0"/>
          </a:p>
          <a:p>
            <a:r>
              <a:rPr lang="lv-LV" altLang="en-US" sz="2000" dirty="0" smtClean="0"/>
              <a:t>Konference Saeimā, 2017.gada 8.decembrī</a:t>
            </a:r>
            <a:endParaRPr lang="en-GB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936625"/>
          </a:xfrm>
        </p:spPr>
        <p:txBody>
          <a:bodyPr/>
          <a:lstStyle/>
          <a:p>
            <a:r>
              <a:rPr lang="lv-LV" sz="6000" dirty="0" smtClean="0">
                <a:solidFill>
                  <a:srgbClr val="FF0000"/>
                </a:solidFill>
              </a:rPr>
              <a:t>24 miljoni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924944"/>
            <a:ext cx="8280920" cy="2952328"/>
          </a:xfrm>
        </p:spPr>
        <p:txBody>
          <a:bodyPr/>
          <a:lstStyle/>
          <a:p>
            <a:r>
              <a:rPr lang="lv-LV" i="0" dirty="0" smtClean="0"/>
              <a:t>Tik naudas eiro plānots ieguldīt Latvijā no Eiropas Savienības līdzekļiem, lai īstenotu mūžizglītības pasākumus Latvijā līdz 2022.gadam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41560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936625"/>
          </a:xfrm>
        </p:spPr>
        <p:txBody>
          <a:bodyPr/>
          <a:lstStyle/>
          <a:p>
            <a:r>
              <a:rPr lang="lv-LV" sz="6000" dirty="0" smtClean="0">
                <a:solidFill>
                  <a:srgbClr val="FF0000"/>
                </a:solidFill>
              </a:rPr>
              <a:t>15%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924944"/>
            <a:ext cx="8280920" cy="2952328"/>
          </a:xfrm>
        </p:spPr>
        <p:txBody>
          <a:bodyPr/>
          <a:lstStyle/>
          <a:p>
            <a:r>
              <a:rPr lang="lv-LV" i="0" dirty="0"/>
              <a:t>R</a:t>
            </a:r>
            <a:r>
              <a:rPr lang="lv-LV" i="0" dirty="0" smtClean="0"/>
              <a:t>ezultatīvais rādītājs, cik </a:t>
            </a:r>
            <a:r>
              <a:rPr lang="lv-LV" i="0" dirty="0" smtClean="0"/>
              <a:t>liela daļa no Latvijas iedzīvotājiem 25-65 gadu vecumā iesaistīsies mūžizglītībā 2022.gadā, lai Eiropas Savienības ieguldījumu uzskatītu par mērķtiecīgu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5414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20802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zglītības un Zinātnes Ministrija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t="12060" r="26945" b="5694"/>
          <a:stretch/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0278" r="10973" b="8241"/>
          <a:stretch/>
        </p:blipFill>
        <p:spPr>
          <a:xfrm>
            <a:off x="0" y="1340768"/>
            <a:ext cx="9144000" cy="4901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3842" r="6111" b="7986"/>
          <a:stretch/>
        </p:blipFill>
        <p:spPr>
          <a:xfrm>
            <a:off x="80364" y="1412776"/>
            <a:ext cx="9028140" cy="46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Izglītība mūža garumā = vērtība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4"/>
          <a:stretch/>
        </p:blipFill>
        <p:spPr>
          <a:xfrm>
            <a:off x="176426" y="2420888"/>
            <a:ext cx="8860070" cy="361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8" y="1124744"/>
            <a:ext cx="8229600" cy="936625"/>
          </a:xfrm>
        </p:spPr>
        <p:txBody>
          <a:bodyPr/>
          <a:lstStyle/>
          <a:p>
            <a:r>
              <a:rPr lang="lv-LV" sz="3200" dirty="0" smtClean="0"/>
              <a:t>Piedalīšanās mūžizglītībā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1500" dirty="0" smtClean="0"/>
              <a:t>(</a:t>
            </a:r>
            <a:r>
              <a:rPr lang="lv-LV" sz="1500" dirty="0" err="1" smtClean="0"/>
              <a:t>Eurostat</a:t>
            </a:r>
            <a:r>
              <a:rPr lang="lv-LV" sz="1500" dirty="0" smtClean="0"/>
              <a:t>; 2016; %; 25-64 gadi; pēdējās 4 nedēļās) </a:t>
            </a:r>
            <a:endParaRPr lang="en-GB" sz="15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900816"/>
              </p:ext>
            </p:extLst>
          </p:nvPr>
        </p:nvGraphicFramePr>
        <p:xfrm>
          <a:off x="323528" y="2132856"/>
          <a:ext cx="84969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375</TotalTime>
  <Words>74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Verdana</vt:lpstr>
      <vt:lpstr>Calibri</vt:lpstr>
      <vt:lpstr>Blank</vt:lpstr>
      <vt:lpstr>Mūžizglītība -  tilts no formālās izglītības uz  indivīda, tautsaimniecības un  valsts mērķu īstenošanu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Izglītība mūža garumā = vērtība</vt:lpstr>
      <vt:lpstr>Piedalīšanās mūžizglītībā  (Eurostat; 2016; %; 25-64 gadi; pēdējās 4 nedēļās) </vt:lpstr>
      <vt:lpstr>24 miljoni</vt:lpstr>
      <vt:lpstr>15%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ZEMITIS Martins (COMM-RIGA)</dc:creator>
  <cp:lastModifiedBy>ZEMITIS Martins (COMM-RIGA)</cp:lastModifiedBy>
  <cp:revision>7</cp:revision>
  <dcterms:created xsi:type="dcterms:W3CDTF">2017-12-06T08:21:49Z</dcterms:created>
  <dcterms:modified xsi:type="dcterms:W3CDTF">2017-12-06T14:37:45Z</dcterms:modified>
</cp:coreProperties>
</file>